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7" r:id="rId14"/>
    <p:sldId id="278" r:id="rId15"/>
    <p:sldId id="279" r:id="rId16"/>
    <p:sldId id="280" r:id="rId17"/>
    <p:sldId id="281" r:id="rId18"/>
    <p:sldId id="282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FBC40-94D0-4CBA-B5F4-01A60E7DCDC0}" type="datetimeFigureOut">
              <a:rPr lang="en-US" smtClean="0"/>
              <a:pPr/>
              <a:t>6/28/2025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DE060-2684-43F4-9D1D-CCC23C2C0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2.jpeg"/><Relationship Id="rId4" Type="http://schemas.openxmlformats.org/officeDocument/2006/relationships/image" Target="../media/image19.jpe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25.jpeg"/><Relationship Id="rId9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C:\Users\Prime\Downloads\Telegram%20Desktop\ALASHIYA%20UREA%20DEMO.mp4" TargetMode="External"/><Relationship Id="rId1" Type="http://schemas.openxmlformats.org/officeDocument/2006/relationships/video" Target="file:///D:\ACER%20HP\D%20DRIVE\hp\PLAN\AGRI\ALASHIYA%20UREA%20DEMO.mp4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1503" y="317853"/>
            <a:ext cx="7819097" cy="62188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57008" y="2038663"/>
            <a:ext cx="4767778" cy="1539614"/>
          </a:xfrm>
          <a:prstGeom prst="rect">
            <a:avLst/>
          </a:prstGeom>
        </p:spPr>
        <p:txBody>
          <a:bodyPr vert="horz" wrap="square" lIns="0" tIns="211544" rIns="0" bIns="0" rtlCol="0">
            <a:spAutoFit/>
          </a:bodyPr>
          <a:lstStyle/>
          <a:p>
            <a:pPr marR="235171" algn="ctr">
              <a:spcBef>
                <a:spcPts val="1666"/>
              </a:spcBef>
            </a:pPr>
            <a:r>
              <a:rPr lang="hi-IN" sz="3600" b="1" spc="-532" dirty="0" smtClean="0">
                <a:solidFill>
                  <a:srgbClr val="FFFF00"/>
                </a:solidFill>
                <a:latin typeface="Adobe Devanagari"/>
                <a:cs typeface="Adobe Devanagari"/>
              </a:rPr>
              <a:t>VESTIGE </a:t>
            </a:r>
          </a:p>
          <a:p>
            <a:pPr marR="235171" algn="ctr">
              <a:spcBef>
                <a:spcPts val="1666"/>
              </a:spcBef>
            </a:pPr>
            <a:r>
              <a:rPr lang="hi-IN" sz="3600" b="1" spc="-532" dirty="0" smtClean="0">
                <a:solidFill>
                  <a:srgbClr val="FFFF00"/>
                </a:solidFill>
                <a:latin typeface="Adobe Devanagari"/>
                <a:cs typeface="Adobe Devanagari"/>
              </a:rPr>
              <a:t>किसान   मित्र   प्रोजेक्ट</a:t>
            </a:r>
            <a:endParaRPr sz="3600">
              <a:latin typeface="Adobe Devanagari"/>
              <a:cs typeface="Adobe Devanagari"/>
            </a:endParaRPr>
          </a:p>
        </p:txBody>
      </p:sp>
      <p:pic>
        <p:nvPicPr>
          <p:cNvPr id="4" name="Picture 3" descr="H:\logo\Wining Team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8737" y="732669"/>
            <a:ext cx="1824456" cy="4152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5204" y="5845711"/>
            <a:ext cx="7819098" cy="69098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0965" y="5914808"/>
            <a:ext cx="3779229" cy="55278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06746" y="1406841"/>
            <a:ext cx="6728333" cy="4042247"/>
          </a:xfrm>
          <a:prstGeom prst="rect">
            <a:avLst/>
          </a:prstGeom>
        </p:spPr>
      </p:pic>
      <p:pic>
        <p:nvPicPr>
          <p:cNvPr id="6" name="Picture 5" descr="H:\logo\Wining Team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204" y="5845711"/>
            <a:ext cx="7819098" cy="6909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965" y="5914808"/>
            <a:ext cx="3779229" cy="552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1668" y="870639"/>
            <a:ext cx="6906869" cy="4237103"/>
          </a:xfrm>
          <a:prstGeom prst="rect">
            <a:avLst/>
          </a:prstGeom>
        </p:spPr>
      </p:pic>
      <p:pic>
        <p:nvPicPr>
          <p:cNvPr id="5" name="Picture 4" descr="H:\logo\Wining Team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2902" y="533400"/>
            <a:ext cx="7819098" cy="311080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62902" y="3642474"/>
            <a:ext cx="7819098" cy="3109421"/>
            <a:chOff x="772668" y="3779520"/>
            <a:chExt cx="9144000" cy="3429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8" y="3779520"/>
              <a:ext cx="9144000" cy="2666999"/>
            </a:xfrm>
            <a:prstGeom prst="rect">
              <a:avLst/>
            </a:prstGeom>
          </p:spPr>
        </p:pic>
      </p:grpSp>
      <p:pic>
        <p:nvPicPr>
          <p:cNvPr id="7" name="Picture 6" descr="H:\logo\Wining Team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"/>
            <a:ext cx="2362200" cy="533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4942" y="3358175"/>
            <a:ext cx="7424232" cy="704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1888" y="456049"/>
            <a:ext cx="6849354" cy="262573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60714" y="3427272"/>
            <a:ext cx="7819098" cy="3109421"/>
            <a:chOff x="772668" y="3779520"/>
            <a:chExt cx="9144000" cy="3429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9639" y="3779520"/>
              <a:ext cx="8682227" cy="2666999"/>
            </a:xfrm>
            <a:prstGeom prst="rect">
              <a:avLst/>
            </a:prstGeom>
          </p:spPr>
        </p:pic>
      </p:grpSp>
      <p:pic>
        <p:nvPicPr>
          <p:cNvPr id="8" name="Picture 7" descr="H:\logo\Wining Team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0714" y="317852"/>
            <a:ext cx="7623620" cy="3111148"/>
            <a:chOff x="772668" y="350520"/>
            <a:chExt cx="8915400" cy="34309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9639" y="3398519"/>
              <a:ext cx="8682227" cy="3825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2668" y="350520"/>
              <a:ext cx="8915399" cy="3352799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660714" y="3427272"/>
            <a:ext cx="7819098" cy="3109421"/>
            <a:chOff x="772668" y="3779520"/>
            <a:chExt cx="9144000" cy="34290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9639" y="3779520"/>
              <a:ext cx="8682227" cy="2666999"/>
            </a:xfrm>
            <a:prstGeom prst="rect">
              <a:avLst/>
            </a:prstGeom>
          </p:spPr>
        </p:pic>
      </p:grpSp>
      <p:pic>
        <p:nvPicPr>
          <p:cNvPr id="9" name="Picture 8" descr="H:\logo\Wining Team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714" y="5845711"/>
            <a:ext cx="7819098" cy="6909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965" y="5914808"/>
            <a:ext cx="3779229" cy="552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6509" y="594246"/>
            <a:ext cx="7297824" cy="5113268"/>
          </a:xfrm>
          <a:prstGeom prst="rect">
            <a:avLst/>
          </a:prstGeom>
        </p:spPr>
      </p:pic>
      <p:pic>
        <p:nvPicPr>
          <p:cNvPr id="5" name="Picture 4" descr="H:\logo\Wining Team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9506" y="1424073"/>
            <a:ext cx="7069039" cy="180499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20037" y="663344"/>
            <a:ext cx="3134401" cy="55278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60714" y="3427272"/>
            <a:ext cx="7819098" cy="3109421"/>
            <a:chOff x="772668" y="3779520"/>
            <a:chExt cx="9144000" cy="3429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0668" y="3855719"/>
              <a:ext cx="5943599" cy="25907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5068" y="3855719"/>
              <a:ext cx="2590799" cy="25907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9735" y="3855719"/>
              <a:ext cx="3646932" cy="25907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2668" y="3779520"/>
              <a:ext cx="9144000" cy="76200"/>
            </a:xfrm>
            <a:prstGeom prst="rect">
              <a:avLst/>
            </a:prstGeom>
          </p:spPr>
        </p:pic>
      </p:grpSp>
      <p:pic>
        <p:nvPicPr>
          <p:cNvPr id="11" name="Picture 10" descr="H:\logo\Wining TeamLog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1350" y="317852"/>
            <a:ext cx="7297824" cy="3111148"/>
            <a:chOff x="1077467" y="350520"/>
            <a:chExt cx="8534400" cy="34309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467" y="3322319"/>
              <a:ext cx="6019800" cy="4587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39867" y="3322320"/>
              <a:ext cx="4571999" cy="45872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7467" y="350520"/>
              <a:ext cx="8534399" cy="304799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660714" y="3427272"/>
            <a:ext cx="7819098" cy="3109421"/>
            <a:chOff x="772668" y="3779520"/>
            <a:chExt cx="9144000" cy="34290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7467" y="3779520"/>
              <a:ext cx="6019800" cy="26669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39868" y="3779520"/>
              <a:ext cx="4571999" cy="2666999"/>
            </a:xfrm>
            <a:prstGeom prst="rect">
              <a:avLst/>
            </a:prstGeom>
          </p:spPr>
        </p:pic>
      </p:grpSp>
      <p:pic>
        <p:nvPicPr>
          <p:cNvPr id="11" name="Picture 10" descr="H:\logo\Wining Team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0714" y="5845711"/>
            <a:ext cx="7819098" cy="6909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0965" y="5914808"/>
            <a:ext cx="3779229" cy="5527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81986" y="1630719"/>
            <a:ext cx="6776551" cy="2833027"/>
          </a:xfrm>
          <a:prstGeom prst="rect">
            <a:avLst/>
          </a:prstGeom>
        </p:spPr>
      </p:pic>
      <p:pic>
        <p:nvPicPr>
          <p:cNvPr id="5" name="Picture 4" descr="H:\logo\Wining Team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6129" y="732570"/>
            <a:ext cx="4301422" cy="5533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1350" y="1384730"/>
            <a:ext cx="7381955" cy="408646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60714" y="5845711"/>
            <a:ext cx="7819098" cy="690983"/>
            <a:chOff x="772668" y="6446519"/>
            <a:chExt cx="9144000" cy="762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2668" y="6446519"/>
              <a:ext cx="9144000" cy="762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87268" y="6522719"/>
              <a:ext cx="4419599" cy="609599"/>
            </a:xfrm>
            <a:prstGeom prst="rect">
              <a:avLst/>
            </a:prstGeom>
          </p:spPr>
        </p:pic>
      </p:grpSp>
      <p:pic>
        <p:nvPicPr>
          <p:cNvPr id="7" name="Picture 6" descr="H:\logo\Wining Team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LASHIYA UREA DEMO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0695" y="358140"/>
            <a:ext cx="7462610" cy="5966460"/>
          </a:xfrm>
          <a:prstGeom prst="rect">
            <a:avLst/>
          </a:prstGeom>
        </p:spPr>
      </p:pic>
      <p:pic>
        <p:nvPicPr>
          <p:cNvPr id="3" name="ALASHIYA UREA DEMO.mp4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1117600" y="838200"/>
            <a:ext cx="6502400" cy="4876800"/>
          </a:xfrm>
          <a:prstGeom prst="rect">
            <a:avLst/>
          </a:prstGeom>
        </p:spPr>
      </p:pic>
      <p:pic>
        <p:nvPicPr>
          <p:cNvPr id="4" name="Picture 3" descr="H:\logo\Wining Team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-20230725-WA0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156" y="0"/>
            <a:ext cx="6823689" cy="6858000"/>
          </a:xfrm>
          <a:prstGeom prst="rect">
            <a:avLst/>
          </a:prstGeom>
        </p:spPr>
      </p:pic>
      <p:pic>
        <p:nvPicPr>
          <p:cNvPr id="5" name="Picture 4" descr="C:\Users\Asus\Desktop\download (1).png"/>
          <p:cNvPicPr>
            <a:picLocks noChangeAspect="1" noChangeArrowheads="1"/>
          </p:cNvPicPr>
          <p:nvPr/>
        </p:nvPicPr>
        <p:blipFill>
          <a:blip r:embed="rId3"/>
          <a:srcRect t="22995" b="19251"/>
          <a:stretch>
            <a:fillRect/>
          </a:stretch>
        </p:blipFill>
        <p:spPr bwMode="auto">
          <a:xfrm>
            <a:off x="10262" y="0"/>
            <a:ext cx="708023" cy="4089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4" descr="C:\Users\Asus\Desktop\download (1).png"/>
          <p:cNvPicPr>
            <a:picLocks noChangeAspect="1" noChangeArrowheads="1"/>
          </p:cNvPicPr>
          <p:nvPr/>
        </p:nvPicPr>
        <p:blipFill>
          <a:blip r:embed="rId2"/>
          <a:srcRect t="22995" b="19250"/>
          <a:stretch>
            <a:fillRect/>
          </a:stretch>
        </p:blipFill>
        <p:spPr bwMode="auto">
          <a:xfrm>
            <a:off x="10716" y="0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ancer new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7529" y="347664"/>
            <a:ext cx="6949678" cy="633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news agr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19600" cy="3603202"/>
          </a:xfrm>
          <a:prstGeom prst="rect">
            <a:avLst/>
          </a:prstGeom>
        </p:spPr>
      </p:pic>
      <p:pic>
        <p:nvPicPr>
          <p:cNvPr id="7" name="Content Placeholder 3" descr="agri new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0"/>
            <a:ext cx="4642343" cy="38516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IMG_20231229_175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1" y="0"/>
            <a:ext cx="5943600" cy="3343275"/>
          </a:xfrm>
          <a:prstGeom prst="rect">
            <a:avLst/>
          </a:prstGeom>
        </p:spPr>
      </p:pic>
      <p:pic>
        <p:nvPicPr>
          <p:cNvPr id="5" name="Picture 4" descr="IMG_20240606_1500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3343566"/>
            <a:ext cx="5943600" cy="3343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G_20231201_1513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124200"/>
            <a:ext cx="4952999" cy="3733800"/>
          </a:xfrm>
          <a:prstGeom prst="rect">
            <a:avLst/>
          </a:prstGeom>
        </p:spPr>
      </p:pic>
      <p:pic>
        <p:nvPicPr>
          <p:cNvPr id="6" name="Picture 5" descr="IMG_20231201_1513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1" y="0"/>
            <a:ext cx="4572000" cy="3124200"/>
          </a:xfrm>
          <a:prstGeom prst="rect">
            <a:avLst/>
          </a:prstGeom>
        </p:spPr>
      </p:pic>
      <p:pic>
        <p:nvPicPr>
          <p:cNvPr id="7" name="Picture 6" descr="IMG_20231229_0928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124200"/>
            <a:ext cx="4603102" cy="3733800"/>
          </a:xfrm>
          <a:prstGeom prst="rect">
            <a:avLst/>
          </a:prstGeom>
        </p:spPr>
      </p:pic>
      <p:pic>
        <p:nvPicPr>
          <p:cNvPr id="10" name="Picture 9" descr="IMG_20240606_1454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67" y="0"/>
            <a:ext cx="5020733" cy="3124200"/>
          </a:xfrm>
          <a:prstGeom prst="rect">
            <a:avLst/>
          </a:prstGeom>
        </p:spPr>
      </p:pic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52402" y="1371600"/>
          <a:ext cx="8915398" cy="557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          </a:t>
                      </a:r>
                      <a:r>
                        <a:rPr sz="2000" spc="-5" smtClean="0">
                          <a:latin typeface="Carlito"/>
                          <a:cs typeface="Carlito"/>
                        </a:rPr>
                        <a:t>AGRI</a:t>
                      </a:r>
                      <a:r>
                        <a:rPr sz="2000" spc="-15" smtClean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PRODUCTS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r>
                        <a:rPr sz="2000" spc="-50" dirty="0">
                          <a:latin typeface="Carlito"/>
                          <a:cs typeface="Carlito"/>
                        </a:rPr>
                        <a:t>DP/RATE</a:t>
                      </a:r>
                      <a:r>
                        <a:rPr sz="20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(Rs)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15" dirty="0" smtClean="0">
                          <a:latin typeface="Carlito"/>
                          <a:cs typeface="Carlito"/>
                        </a:rPr>
                        <a:t>MR</a:t>
                      </a:r>
                      <a:r>
                        <a:rPr sz="2000" spc="-15" smtClean="0">
                          <a:latin typeface="Carlito"/>
                          <a:cs typeface="Carlito"/>
                        </a:rPr>
                        <a:t>P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object 5"/>
          <p:cNvSpPr/>
          <p:nvPr/>
        </p:nvSpPr>
        <p:spPr>
          <a:xfrm>
            <a:off x="0" y="0"/>
            <a:ext cx="4088566" cy="1171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 txBox="1">
            <a:spLocks/>
          </p:cNvSpPr>
          <p:nvPr/>
        </p:nvSpPr>
        <p:spPr>
          <a:xfrm>
            <a:off x="456432" y="396618"/>
            <a:ext cx="3353568" cy="319959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VESTIGE</a:t>
            </a:r>
            <a:r>
              <a:rPr kumimoji="0" lang="en-US" sz="2000" b="1" i="0" u="none" strike="noStrike" kern="1200" cap="none" spc="-4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-2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AGRI RETAIL EXAMPLE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1981200"/>
          <a:ext cx="8915398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457200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sz="2000" spc="-5" dirty="0">
                          <a:latin typeface="Carlito"/>
                          <a:cs typeface="Carlito"/>
                        </a:rPr>
                        <a:t>AGRI HUMIC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GRANULES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740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1055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2400" y="2476500"/>
          <a:ext cx="8915398" cy="34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100 GRAM POUCH 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50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52402" y="2819400"/>
          <a:ext cx="8915398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457200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50</a:t>
                      </a:r>
                      <a:r>
                        <a:rPr lang="en-US" sz="2000" baseline="0" dirty="0" smtClean="0">
                          <a:latin typeface="Carlito"/>
                          <a:cs typeface="Carlito"/>
                        </a:rPr>
                        <a:t> POUCH x 50 IN 1 WEEK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2500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52402" y="3328816"/>
          <a:ext cx="8915398" cy="4811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4811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PROFIT IN 1 GRANUEL BAG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2500-740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1760 </a:t>
                      </a:r>
                      <a:r>
                        <a:rPr lang="en-US" sz="2000" dirty="0" err="1" smtClean="0">
                          <a:latin typeface="Carlito"/>
                          <a:cs typeface="Carlito"/>
                        </a:rPr>
                        <a:t>Net.Proft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52400" y="3862216"/>
          <a:ext cx="8915398" cy="4811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4811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IN MONTH 4 GRANUEL BAG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10000-2960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7040 </a:t>
                      </a:r>
                      <a:r>
                        <a:rPr lang="en-US" sz="2000" dirty="0" err="1" smtClean="0">
                          <a:latin typeface="Carlito"/>
                          <a:cs typeface="Carlito"/>
                        </a:rPr>
                        <a:t>Net.Proft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12" name="object 6"/>
          <p:cNvSpPr/>
          <p:nvPr/>
        </p:nvSpPr>
        <p:spPr>
          <a:xfrm>
            <a:off x="3001551" y="4419600"/>
            <a:ext cx="2637249" cy="25003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/>
          <p:cNvSpPr/>
          <p:nvPr/>
        </p:nvSpPr>
        <p:spPr>
          <a:xfrm>
            <a:off x="3988634" y="0"/>
            <a:ext cx="4088566" cy="1171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6"/>
          <p:cNvSpPr txBox="1">
            <a:spLocks/>
          </p:cNvSpPr>
          <p:nvPr/>
        </p:nvSpPr>
        <p:spPr>
          <a:xfrm>
            <a:off x="4418832" y="442041"/>
            <a:ext cx="3353568" cy="319959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5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HOUSE</a:t>
            </a:r>
            <a:r>
              <a:rPr kumimoji="0" lang="en-US" sz="2000" b="1" i="0" u="none" strike="noStrike" kern="1200" cap="none" spc="-15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GARDEN WITH AGRI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1121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467" y="1187425"/>
            <a:ext cx="3774491" cy="436626"/>
          </a:xfrm>
          <a:custGeom>
            <a:avLst/>
            <a:gdLst/>
            <a:ahLst/>
            <a:cxnLst/>
            <a:rect l="l" t="t" r="r" b="b"/>
            <a:pathLst>
              <a:path w="4162425" h="363855">
                <a:moveTo>
                  <a:pt x="4161916" y="0"/>
                </a:moveTo>
                <a:lnTo>
                  <a:pt x="0" y="0"/>
                </a:lnTo>
                <a:lnTo>
                  <a:pt x="0" y="363537"/>
                </a:lnTo>
                <a:lnTo>
                  <a:pt x="4161916" y="363537"/>
                </a:lnTo>
                <a:lnTo>
                  <a:pt x="416191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28601" y="1179729"/>
          <a:ext cx="8915398" cy="4844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70181"/>
                <a:gridCol w="2235682"/>
                <a:gridCol w="2609535"/>
              </a:tblGrid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          </a:t>
                      </a:r>
                      <a:r>
                        <a:rPr sz="2000" spc="-5" smtClean="0">
                          <a:latin typeface="Carlito"/>
                          <a:cs typeface="Carlito"/>
                        </a:rPr>
                        <a:t>AGRI</a:t>
                      </a:r>
                      <a:r>
                        <a:rPr sz="2000" spc="-15" smtClean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10" dirty="0">
                          <a:latin typeface="Carlito"/>
                          <a:cs typeface="Carlito"/>
                        </a:rPr>
                        <a:t>PRODUCTS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r>
                        <a:rPr sz="2000" spc="-50" dirty="0">
                          <a:latin typeface="Carlito"/>
                          <a:cs typeface="Carlito"/>
                        </a:rPr>
                        <a:t>DP/RATE</a:t>
                      </a:r>
                      <a:r>
                        <a:rPr sz="2000" spc="-15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(Rs)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15" dirty="0" smtClean="0">
                          <a:latin typeface="Carlito"/>
                          <a:cs typeface="Carlito"/>
                        </a:rPr>
                        <a:t>MR</a:t>
                      </a:r>
                      <a:r>
                        <a:rPr sz="2000" spc="-15" smtClean="0">
                          <a:latin typeface="Carlito"/>
                          <a:cs typeface="Carlito"/>
                        </a:rPr>
                        <a:t>P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sz="2000" spc="-5" dirty="0">
                          <a:latin typeface="Carlito"/>
                          <a:cs typeface="Carlito"/>
                        </a:rPr>
                        <a:t>AGRI HUMIC</a:t>
                      </a:r>
                      <a:r>
                        <a:rPr sz="2000" spc="-20" dirty="0">
                          <a:latin typeface="Carlito"/>
                          <a:cs typeface="Carlito"/>
                        </a:rPr>
                        <a:t> </a:t>
                      </a:r>
                      <a:r>
                        <a:rPr sz="2000" spc="-5" dirty="0">
                          <a:latin typeface="Carlito"/>
                          <a:cs typeface="Carlito"/>
                        </a:rPr>
                        <a:t>GRANULES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740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spc="-5" dirty="0" smtClean="0">
                          <a:latin typeface="Carlito"/>
                          <a:cs typeface="Carlito"/>
                        </a:rPr>
                        <a:t>1055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100 </a:t>
                      </a: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GRAM </a:t>
                      </a: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POUCH 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50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50</a:t>
                      </a:r>
                      <a:r>
                        <a:rPr lang="en-US" sz="2000" baseline="0" dirty="0" smtClean="0">
                          <a:latin typeface="Carlito"/>
                          <a:cs typeface="Carlito"/>
                        </a:rPr>
                        <a:t> POUCH x 50 IN 1 WEEK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2500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PROFIT IN 1 GRANUEL BAG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2500-740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1760 </a:t>
                      </a:r>
                      <a:r>
                        <a:rPr lang="en-US" sz="2000" dirty="0" err="1" smtClean="0">
                          <a:latin typeface="Carlito"/>
                          <a:cs typeface="Carlito"/>
                        </a:rPr>
                        <a:t>Net.Proft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557384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IN MONTH 4 GRANUEL BAG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10000-2960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715"/>
                        </a:lnSpc>
                      </a:pPr>
                      <a:r>
                        <a:rPr lang="en-US" sz="2000" dirty="0" smtClean="0">
                          <a:latin typeface="Carlito"/>
                          <a:cs typeface="Carlito"/>
                        </a:rPr>
                        <a:t>7040 </a:t>
                      </a:r>
                      <a:r>
                        <a:rPr lang="en-US" sz="2000" dirty="0" err="1" smtClean="0">
                          <a:latin typeface="Carlito"/>
                          <a:cs typeface="Carlito"/>
                        </a:rPr>
                        <a:t>Net.Proft</a:t>
                      </a:r>
                      <a:endParaRPr sz="20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15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15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  <a:tr h="278692">
                <a:tc>
                  <a:txBody>
                    <a:bodyPr/>
                    <a:lstStyle/>
                    <a:p>
                      <a:pPr marL="10160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2720"/>
                        </a:lnSpc>
                      </a:pPr>
                      <a:endParaRPr sz="2800">
                        <a:latin typeface="Carlito"/>
                        <a:cs typeface="Carlito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0" y="0"/>
            <a:ext cx="4088566" cy="1171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6432" y="396618"/>
            <a:ext cx="3353568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000" b="1" spc="-15">
                <a:solidFill>
                  <a:schemeClr val="bg1"/>
                </a:solidFill>
              </a:rPr>
              <a:t>VESTIGE</a:t>
            </a:r>
            <a:r>
              <a:rPr sz="2000" b="1" spc="-45">
                <a:solidFill>
                  <a:schemeClr val="bg1"/>
                </a:solidFill>
              </a:rPr>
              <a:t> </a:t>
            </a:r>
            <a:r>
              <a:rPr sz="2000" b="1" spc="-20" smtClean="0">
                <a:solidFill>
                  <a:schemeClr val="bg1"/>
                </a:solidFill>
              </a:rPr>
              <a:t>AGRI</a:t>
            </a:r>
            <a:r>
              <a:rPr lang="en-US" sz="2000" b="1" spc="-20" dirty="0" smtClean="0">
                <a:solidFill>
                  <a:schemeClr val="bg1"/>
                </a:solidFill>
              </a:rPr>
              <a:t> RETAIL EXAMPLE</a:t>
            </a:r>
            <a:endParaRPr sz="2000" b="1">
              <a:solidFill>
                <a:schemeClr val="bg1"/>
              </a:solidFill>
            </a:endParaRPr>
          </a:p>
        </p:txBody>
      </p:sp>
      <p:sp>
        <p:nvSpPr>
          <p:cNvPr id="10" name="object 6"/>
          <p:cNvSpPr/>
          <p:nvPr/>
        </p:nvSpPr>
        <p:spPr>
          <a:xfrm>
            <a:off x="0" y="4191000"/>
            <a:ext cx="2637249" cy="25003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H:\logo\Wining Team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0"/>
            <a:ext cx="2514600" cy="609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/>
        </p:nvGrpSpPr>
        <p:grpSpPr>
          <a:xfrm>
            <a:off x="609600" y="533400"/>
            <a:ext cx="7467600" cy="4724400"/>
            <a:chOff x="609600" y="762000"/>
            <a:chExt cx="7467600" cy="4724400"/>
          </a:xfrm>
        </p:grpSpPr>
        <p:sp>
          <p:nvSpPr>
            <p:cNvPr id="5" name="Oval 4"/>
            <p:cNvSpPr/>
            <p:nvPr/>
          </p:nvSpPr>
          <p:spPr>
            <a:xfrm>
              <a:off x="609600" y="4114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rot="10800000" flipV="1">
              <a:off x="1676400" y="1752600"/>
              <a:ext cx="3429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>
              <a:off x="2476500" y="1943100"/>
              <a:ext cx="2667000" cy="2438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5400000">
              <a:off x="2857500" y="2628900"/>
              <a:ext cx="2971800" cy="1371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38" idx="0"/>
            </p:cNvCxnSpPr>
            <p:nvPr/>
          </p:nvCxnSpPr>
          <p:spPr>
            <a:xfrm rot="5400000">
              <a:off x="3505200" y="3124200"/>
              <a:ext cx="28194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endCxn id="40" idx="0"/>
            </p:cNvCxnSpPr>
            <p:nvPr/>
          </p:nvCxnSpPr>
          <p:spPr>
            <a:xfrm rot="16200000" flipH="1">
              <a:off x="4191000" y="2667000"/>
              <a:ext cx="2743200" cy="1066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endCxn id="42" idx="0"/>
            </p:cNvCxnSpPr>
            <p:nvPr/>
          </p:nvCxnSpPr>
          <p:spPr>
            <a:xfrm rot="16200000" flipH="1">
              <a:off x="4914900" y="1943100"/>
              <a:ext cx="2590800" cy="2362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1676400" y="44958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2895600" y="47244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114800" y="46482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5410200" y="45720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705600" y="4419600"/>
              <a:ext cx="1371600" cy="76200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002060"/>
                  </a:solidFill>
                  <a:latin typeface="Arial Black" pitchFamily="34" charset="0"/>
                </a:rPr>
                <a:t>CORE</a:t>
              </a:r>
              <a:endParaRPr lang="en-US" dirty="0">
                <a:solidFill>
                  <a:srgbClr val="002060"/>
                </a:solidFill>
                <a:latin typeface="Arial Black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733800" y="762000"/>
              <a:ext cx="2370667" cy="1295400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00400" y="1143000"/>
              <a:ext cx="3657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Arial Black" pitchFamily="34" charset="0"/>
                </a:rPr>
                <a:t>Go-Getter</a:t>
              </a:r>
              <a:endParaRPr lang="en-US" sz="28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107</Words>
  <Application>Microsoft Office PowerPoint</Application>
  <PresentationFormat>On-screen Show (4:3)</PresentationFormat>
  <Paragraphs>44</Paragraphs>
  <Slides>20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VESTIGE AGRI RETAIL EXAMPLE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Prime</dc:creator>
  <cp:lastModifiedBy>Prime</cp:lastModifiedBy>
  <cp:revision>9</cp:revision>
  <dcterms:created xsi:type="dcterms:W3CDTF">2025-06-26T06:37:22Z</dcterms:created>
  <dcterms:modified xsi:type="dcterms:W3CDTF">2025-06-28T17:34:59Z</dcterms:modified>
</cp:coreProperties>
</file>